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6F312A0-BFE7-4487-AF17-4F04C7CA1F5E}">
  <a:tblStyle styleId="{E6F312A0-BFE7-4487-AF17-4F04C7CA1F5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italic.fntdata"/><Relationship Id="rId10" Type="http://schemas.openxmlformats.org/officeDocument/2006/relationships/slide" Target="slides/slide4.xml"/><Relationship Id="rId32" Type="http://schemas.openxmlformats.org/officeDocument/2006/relationships/font" Target="fonts/Raleway-bold.fntdata"/><Relationship Id="rId13" Type="http://schemas.openxmlformats.org/officeDocument/2006/relationships/slide" Target="slides/slide7.xml"/><Relationship Id="rId35" Type="http://schemas.openxmlformats.org/officeDocument/2006/relationships/font" Target="fonts/Lato-regular.fntdata"/><Relationship Id="rId12" Type="http://schemas.openxmlformats.org/officeDocument/2006/relationships/slide" Target="slides/slide6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9.xml"/><Relationship Id="rId37" Type="http://schemas.openxmlformats.org/officeDocument/2006/relationships/font" Target="fonts/Lato-italic.fntdata"/><Relationship Id="rId14" Type="http://schemas.openxmlformats.org/officeDocument/2006/relationships/slide" Target="slides/slide8.xml"/><Relationship Id="rId36" Type="http://schemas.openxmlformats.org/officeDocument/2006/relationships/font" Target="fonts/La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La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6a5ef5e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6a5ef5e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6a5ef5e8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6a5ef5e8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6a5ef5e8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6a5ef5e8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6a5ef5e8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6a5ef5e8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6a5ef5e8c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6a5ef5e8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05a4f399f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05a4f399f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felt that future improvements would benefit more from a solid foundation (accurate ML models), rather than less accurate models, and a basic application framework.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Due to time constraints, we chose to focus our attention not on application development, but rather increasing the accuracy of our  data model.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6a5ef5e8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6a5ef5e8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7c018b72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7c018b72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21256c44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21256c44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5a4f399f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05a4f399f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1775ff2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1775ff2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5a4f399f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05a4f399f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21256c44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21256c44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1775ff26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1775ff26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1775ff26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1775ff26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8076eec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8076eec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5a4f399f7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5a4f399f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1775ff26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1775ff26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21256c44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21256c44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In an effort to develop this product iteratively, our team will release a product that is useful in the short term, and foundational towards these larger goals.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7c018b72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7c018b72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5a4f399f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5a4f399f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6a5ef5e8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6a5ef5e8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5a4f399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5a4f399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researchgate.net/figure/Fast-artificial-neural-network-a-FANN-leaning-phase-b-FANN-prediction-phase_fig1_326240051" TargetMode="External"/><Relationship Id="rId4" Type="http://schemas.openxmlformats.org/officeDocument/2006/relationships/hyperlink" Target="https://www.menshealth.com/uk/building-muscle/a755647/how-to-master-the-bench-press/" TargetMode="External"/><Relationship Id="rId5" Type="http://schemas.openxmlformats.org/officeDocument/2006/relationships/hyperlink" Target="https://www.healthline.com/health/air-squats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player.net/140086048-Stmicroelectronics-sensortile-reference-design-basketball-freethrow-classifier-by-machine-learning-alexander-graening-and-jim-xu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5.jpg"/><Relationship Id="rId5" Type="http://schemas.openxmlformats.org/officeDocument/2006/relationships/image" Target="../media/image4.png"/><Relationship Id="rId6" Type="http://schemas.openxmlformats.org/officeDocument/2006/relationships/image" Target="../media/image1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Relationship Id="rId4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5" Type="http://schemas.openxmlformats.org/officeDocument/2006/relationships/image" Target="../media/image26.png"/><Relationship Id="rId6" Type="http://schemas.openxmlformats.org/officeDocument/2006/relationships/image" Target="../media/image6.png"/><Relationship Id="rId7" Type="http://schemas.openxmlformats.org/officeDocument/2006/relationships/image" Target="../media/image20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2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veRPlbrQRtB0DaS2ya1VD1ldkLUka3qm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Passive </a:t>
            </a:r>
            <a:r>
              <a:rPr lang="en"/>
              <a:t>Workout Assistant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898975" y="2809800"/>
            <a:ext cx="8520600" cy="5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7"/>
              <a:t>DGMD E-14 Final Project</a:t>
            </a:r>
            <a:endParaRPr sz="2467"/>
          </a:p>
        </p:txBody>
      </p:sp>
      <p:sp>
        <p:nvSpPr>
          <p:cNvPr id="88" name="Google Shape;88;p13"/>
          <p:cNvSpPr txBox="1"/>
          <p:nvPr/>
        </p:nvSpPr>
        <p:spPr>
          <a:xfrm>
            <a:off x="898975" y="3351900"/>
            <a:ext cx="7149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2"/>
                </a:solidFill>
              </a:rPr>
              <a:t>Blake Graham, Ping Ji, Yusheng Jiang and Austin High</a:t>
            </a:r>
            <a:endParaRPr sz="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444850" y="422025"/>
            <a:ext cx="35289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31100"/>
            <a:ext cx="8839200" cy="3987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3350" y="581025"/>
            <a:ext cx="6219825" cy="45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"/>
          <p:cNvSpPr txBox="1"/>
          <p:nvPr>
            <p:ph type="title"/>
          </p:nvPr>
        </p:nvSpPr>
        <p:spPr>
          <a:xfrm>
            <a:off x="444850" y="-1075"/>
            <a:ext cx="75978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Representing data using average and range</a:t>
            </a:r>
            <a:endParaRPr/>
          </a:p>
        </p:txBody>
      </p:sp>
      <p:graphicFrame>
        <p:nvGraphicFramePr>
          <p:cNvPr id="209" name="Google Shape;209;p23"/>
          <p:cNvGraphicFramePr/>
          <p:nvPr/>
        </p:nvGraphicFramePr>
        <p:xfrm>
          <a:off x="75125" y="933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{E6F312A0-BFE7-4487-AF17-4F04C7CA1F5E}</a:tableStyleId>
              </a:tblPr>
              <a:tblGrid>
                <a:gridCol w="1445675"/>
                <a:gridCol w="1464975"/>
              </a:tblGrid>
              <a:tr h="416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Variables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0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P-values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0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ACC_X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0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8.06e-37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0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ACC_Y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0.077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ACC_Z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0.027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GYR_X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0.925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GYR_Y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0.771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GYR_Z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0.820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MAG_X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3.66e-31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MAG_Y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9.65e-95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BF5"/>
                    </a:solidFill>
                  </a:tcPr>
                </a:tc>
              </a:tr>
              <a:tr h="234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MAG_Z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3.88e-78</a:t>
                      </a:r>
                      <a:endParaRPr sz="1800"/>
                    </a:p>
                  </a:txBody>
                  <a:tcPr marT="45725" marB="45725" marR="91450" marL="91450">
                    <a:lnL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5E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/>
        </p:nvSpPr>
        <p:spPr>
          <a:xfrm>
            <a:off x="711425" y="1734875"/>
            <a:ext cx="34641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KNN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Logistic regression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Decision trees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Random Forest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Support Vector Machine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Neural Networks</a:t>
            </a:r>
            <a:endParaRPr sz="1800"/>
          </a:p>
        </p:txBody>
      </p:sp>
      <p:sp>
        <p:nvSpPr>
          <p:cNvPr id="215" name="Google Shape;215;p24"/>
          <p:cNvSpPr txBox="1"/>
          <p:nvPr>
            <p:ph type="title"/>
          </p:nvPr>
        </p:nvSpPr>
        <p:spPr>
          <a:xfrm>
            <a:off x="467375" y="584825"/>
            <a:ext cx="75978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 Used &amp; Accuracies</a:t>
            </a:r>
            <a:endParaRPr/>
          </a:p>
        </p:txBody>
      </p:sp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350" y="1214050"/>
            <a:ext cx="4352268" cy="38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281963" y="493450"/>
            <a:ext cx="8760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influence of the </a:t>
            </a:r>
            <a:r>
              <a:rPr lang="en"/>
              <a:t>variables</a:t>
            </a:r>
            <a:r>
              <a:rPr lang="en"/>
              <a:t> suggested by Random Forest</a:t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388" y="1180100"/>
            <a:ext cx="6130025" cy="354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28" name="Google Shape;228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were able to utilize a variety of ML models (e.g. KNN, </a:t>
            </a:r>
            <a:r>
              <a:rPr lang="en"/>
              <a:t>Logistic</a:t>
            </a:r>
            <a:r>
              <a:rPr lang="en"/>
              <a:t> Regression,  and Neural Networks) to effectively distinguish between a squat motion, and an incorrect motion (</a:t>
            </a:r>
            <a:r>
              <a:rPr lang="en"/>
              <a:t>dumbbell</a:t>
            </a:r>
            <a:r>
              <a:rPr lang="en"/>
              <a:t> curl).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Random forests showed best performance among all the selected models; ACC_Z_AVG, ACC_Z_Range, ACC_Y_Range, MAG_Y_Range, MAG_Z_Range play relatively more important role in the model.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Achieved (MVP vs Actual)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729450" y="1991550"/>
            <a:ext cx="4662300" cy="7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Planned MVP: </a:t>
            </a:r>
            <a:r>
              <a:rPr lang="en"/>
              <a:t>Shell Application trained to recognize 2 workouts (squat and bench press).</a:t>
            </a:r>
            <a:endParaRPr/>
          </a:p>
        </p:txBody>
      </p:sp>
      <p:sp>
        <p:nvSpPr>
          <p:cNvPr id="235" name="Google Shape;235;p27"/>
          <p:cNvSpPr txBox="1"/>
          <p:nvPr/>
        </p:nvSpPr>
        <p:spPr>
          <a:xfrm>
            <a:off x="729450" y="3082725"/>
            <a:ext cx="567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Actual Product:  Highly accurate ML model trained to detect a single workout (Random Forest Model, 100% accuracy for our test cases)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</a:t>
            </a:r>
            <a:endParaRPr/>
          </a:p>
        </p:txBody>
      </p:sp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729450" y="2443450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 functionality to identify multiple workout types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Current Model supports squats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 Another Exercise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Increase model precision to differentiate between a successfully executed squat and a poorly </a:t>
            </a:r>
            <a:r>
              <a:rPr lang="en"/>
              <a:t>executed</a:t>
            </a:r>
            <a:r>
              <a:rPr lang="en"/>
              <a:t> squat</a:t>
            </a:r>
            <a:endParaRPr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4800125" y="2479075"/>
            <a:ext cx="3114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</a:t>
            </a:r>
            <a:r>
              <a:rPr lang="en"/>
              <a:t>erform analysis to count number of reps, categorized by workout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Provide weight information using language </a:t>
            </a:r>
            <a:r>
              <a:rPr lang="en" sz="1200">
                <a:solidFill>
                  <a:srgbClr val="2D3B45"/>
                </a:solidFill>
              </a:rPr>
              <a:t>recognition </a:t>
            </a:r>
            <a:r>
              <a:rPr lang="en" sz="1200">
                <a:solidFill>
                  <a:srgbClr val="2D3B45"/>
                </a:solidFill>
              </a:rPr>
              <a:t> for weight based activities 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Provide real-time reps feedback using audio </a:t>
            </a:r>
            <a:endParaRPr/>
          </a:p>
        </p:txBody>
      </p:sp>
      <p:sp>
        <p:nvSpPr>
          <p:cNvPr id="243" name="Google Shape;243;p28"/>
          <p:cNvSpPr txBox="1"/>
          <p:nvPr/>
        </p:nvSpPr>
        <p:spPr>
          <a:xfrm>
            <a:off x="5025225" y="2078875"/>
            <a:ext cx="20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Mobile Application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1150650" y="2078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Model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255" name="Google Shape;255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https://www.researchgate.net/figure/Fast-artificial-neural-network-a-FANN-leaning-phase-b-FANN-prediction-phase_fig1_326240051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https://www.menshealth.com/uk/building-muscle/a755647/how-to-master-the-bench-press/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https://www.healthline.com/health/air-squats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 and Description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729450" y="1965350"/>
            <a:ext cx="4208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Market is filled with activity trackers but most require manual intervention to track activity types, reps, and sets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729450" y="3046650"/>
            <a:ext cx="42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Proposed Solution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719" y="489499"/>
            <a:ext cx="8870882" cy="46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764950" y="3446850"/>
            <a:ext cx="420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Create a Passive Workout Assistant to track a person’s workout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66" name="Google Shape;266;p32"/>
          <p:cNvSpPr txBox="1"/>
          <p:nvPr/>
        </p:nvSpPr>
        <p:spPr>
          <a:xfrm>
            <a:off x="729450" y="1965350"/>
            <a:ext cx="4208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SLides 1-9: Blake (intro and overview)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Slides 10-11:  Ping (Data collection and Demo)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SLides 12-17: Jason (Data prep and analysis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SLides 18+: Austin (Summarizing results and next opportunities)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719" y="489499"/>
            <a:ext cx="8870882" cy="46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Proposed Minimum Value Product</a:t>
            </a:r>
            <a:endParaRPr/>
          </a:p>
        </p:txBody>
      </p:sp>
      <p:sp>
        <p:nvSpPr>
          <p:cNvPr id="273" name="Google Shape;273;p33"/>
          <p:cNvSpPr txBox="1"/>
          <p:nvPr>
            <p:ph idx="1" type="body"/>
          </p:nvPr>
        </p:nvSpPr>
        <p:spPr>
          <a:xfrm>
            <a:off x="311700" y="1982875"/>
            <a:ext cx="4662300" cy="25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Shell UI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Program will be trained to recognize 2 workouts (squat and bench press).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program will have one command “record_workout”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recording, the program will count the number of reps for each exercise and output the results into a CSV file or text file.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And Software </a:t>
            </a:r>
            <a:endParaRPr/>
          </a:p>
        </p:txBody>
      </p:sp>
      <p:sp>
        <p:nvSpPr>
          <p:cNvPr id="279" name="Google Shape;279;p34"/>
          <p:cNvSpPr txBox="1"/>
          <p:nvPr>
            <p:ph idx="1" type="body"/>
          </p:nvPr>
        </p:nvSpPr>
        <p:spPr>
          <a:xfrm>
            <a:off x="324350" y="1853850"/>
            <a:ext cx="7768800" cy="22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Collect SensorTile data from individuals completing workout activities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Import CSV or text files into a python-based Jupyter notebook, data exploration, including visualization and statistical moments calculation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Split data into training data and testing data by a ratio of 0.8 : 0.2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 data will be modeled by multiple classifiers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 data will be used to check the accuracy of the model, and evaluate the performance of the model to the whole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influence of a variable would be evaluated by comparing related coefficients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model with the best performance will be selected to predict the workout activity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r>
              <a:rPr lang="en"/>
              <a:t> and </a:t>
            </a:r>
            <a:r>
              <a:rPr lang="en"/>
              <a:t>Categorization</a:t>
            </a:r>
            <a:r>
              <a:rPr lang="en"/>
              <a:t> </a:t>
            </a:r>
            <a:endParaRPr/>
          </a:p>
        </p:txBody>
      </p:sp>
      <p:sp>
        <p:nvSpPr>
          <p:cNvPr id="285" name="Google Shape;285;p35"/>
          <p:cNvSpPr txBox="1"/>
          <p:nvPr>
            <p:ph idx="1" type="body"/>
          </p:nvPr>
        </p:nvSpPr>
        <p:spPr>
          <a:xfrm>
            <a:off x="311700" y="1951300"/>
            <a:ext cx="4146600" cy="26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D3B45"/>
                </a:solidFill>
              </a:rPr>
              <a:t>Inspiration from </a:t>
            </a:r>
            <a:r>
              <a:rPr lang="en" sz="1200">
                <a:solidFill>
                  <a:srgbClr val="2D3B45"/>
                </a:solidFill>
              </a:rPr>
              <a:t>Basketball Freethrow Classifier 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Classifier used direct activity input to provide data on the quality of a freethrow. 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Similar approach applied to different workout activities to not only classify the activity type but track repetitions and sets. </a:t>
            </a:r>
            <a:endParaRPr sz="1200">
              <a:solidFill>
                <a:srgbClr val="2D3B4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D3B45"/>
                </a:solidFill>
              </a:rPr>
              <a:t>Reference:</a:t>
            </a:r>
            <a:endParaRPr sz="700">
              <a:solidFill>
                <a:srgbClr val="2D3B4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STMicroelectronics SensorTile Reference Design:Basketball Freethrow Classifier by Machine Learning: Alexander Graening and Jim Xu</a:t>
            </a:r>
            <a:endParaRPr sz="700">
              <a:solidFill>
                <a:srgbClr val="2D3B4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5"/>
          <p:cNvSpPr txBox="1"/>
          <p:nvPr>
            <p:ph idx="1" type="body"/>
          </p:nvPr>
        </p:nvSpPr>
        <p:spPr>
          <a:xfrm>
            <a:off x="4808775" y="1951375"/>
            <a:ext cx="4146600" cy="26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Based on the project categories provided we believe our project for a passive workout assistant falls into the following:</a:t>
            </a:r>
            <a:endParaRPr sz="11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Gesture recognition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Human Activity Recognition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Embedded Data Algorithmic application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Pose estimation and recognition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Fall detection using location sensors and accelerometers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Physical rehabilitation</a:t>
            </a:r>
            <a:endParaRPr sz="1200">
              <a:solidFill>
                <a:srgbClr val="2D3B4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Char char="●"/>
            </a:pPr>
            <a:r>
              <a:rPr lang="en" sz="1200">
                <a:solidFill>
                  <a:srgbClr val="2D3B45"/>
                </a:solidFill>
              </a:rPr>
              <a:t>General event detection application</a:t>
            </a:r>
            <a:endParaRPr sz="1200">
              <a:solidFill>
                <a:srgbClr val="2D3B4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 &amp; Timeline</a:t>
            </a:r>
            <a:endParaRPr/>
          </a:p>
        </p:txBody>
      </p:sp>
      <p:cxnSp>
        <p:nvCxnSpPr>
          <p:cNvPr id="292" name="Google Shape;292;p36"/>
          <p:cNvCxnSpPr/>
          <p:nvPr/>
        </p:nvCxnSpPr>
        <p:spPr>
          <a:xfrm>
            <a:off x="453425" y="4312400"/>
            <a:ext cx="8062800" cy="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36"/>
          <p:cNvSpPr txBox="1"/>
          <p:nvPr/>
        </p:nvSpPr>
        <p:spPr>
          <a:xfrm>
            <a:off x="569675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0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36"/>
          <p:cNvSpPr txBox="1"/>
          <p:nvPr/>
        </p:nvSpPr>
        <p:spPr>
          <a:xfrm>
            <a:off x="7854150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9 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36"/>
          <p:cNvSpPr txBox="1"/>
          <p:nvPr/>
        </p:nvSpPr>
        <p:spPr>
          <a:xfrm>
            <a:off x="1379061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1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5425992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6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2188447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2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36"/>
          <p:cNvSpPr txBox="1"/>
          <p:nvPr/>
        </p:nvSpPr>
        <p:spPr>
          <a:xfrm>
            <a:off x="2997833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3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36"/>
          <p:cNvSpPr txBox="1"/>
          <p:nvPr/>
        </p:nvSpPr>
        <p:spPr>
          <a:xfrm>
            <a:off x="3807219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4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36"/>
          <p:cNvSpPr txBox="1"/>
          <p:nvPr/>
        </p:nvSpPr>
        <p:spPr>
          <a:xfrm>
            <a:off x="4616606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5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36"/>
          <p:cNvSpPr txBox="1"/>
          <p:nvPr/>
        </p:nvSpPr>
        <p:spPr>
          <a:xfrm>
            <a:off x="6235378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7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6"/>
          <p:cNvSpPr txBox="1"/>
          <p:nvPr/>
        </p:nvSpPr>
        <p:spPr>
          <a:xfrm>
            <a:off x="7044764" y="4398825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WEEK 8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6"/>
          <p:cNvSpPr txBox="1"/>
          <p:nvPr/>
        </p:nvSpPr>
        <p:spPr>
          <a:xfrm>
            <a:off x="7854150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Dec 6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6"/>
          <p:cNvSpPr txBox="1"/>
          <p:nvPr/>
        </p:nvSpPr>
        <p:spPr>
          <a:xfrm>
            <a:off x="7044760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Nov 29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36"/>
          <p:cNvSpPr txBox="1"/>
          <p:nvPr/>
        </p:nvSpPr>
        <p:spPr>
          <a:xfrm>
            <a:off x="6235369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Nov 22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5425979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Nov 15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6"/>
          <p:cNvSpPr txBox="1"/>
          <p:nvPr/>
        </p:nvSpPr>
        <p:spPr>
          <a:xfrm>
            <a:off x="4616589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Nov 8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36"/>
          <p:cNvSpPr txBox="1"/>
          <p:nvPr/>
        </p:nvSpPr>
        <p:spPr>
          <a:xfrm>
            <a:off x="3807199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Nov 1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6"/>
          <p:cNvSpPr txBox="1"/>
          <p:nvPr/>
        </p:nvSpPr>
        <p:spPr>
          <a:xfrm>
            <a:off x="2997808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Oct 25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36"/>
          <p:cNvSpPr txBox="1"/>
          <p:nvPr/>
        </p:nvSpPr>
        <p:spPr>
          <a:xfrm>
            <a:off x="2188418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Oct 18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36"/>
          <p:cNvSpPr txBox="1"/>
          <p:nvPr/>
        </p:nvSpPr>
        <p:spPr>
          <a:xfrm>
            <a:off x="1379028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Oct 11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36"/>
          <p:cNvSpPr txBox="1"/>
          <p:nvPr/>
        </p:nvSpPr>
        <p:spPr>
          <a:xfrm>
            <a:off x="569638" y="4483738"/>
            <a:ext cx="564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Oct 4</a:t>
            </a:r>
            <a:endParaRPr b="1" sz="5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36"/>
          <p:cNvSpPr txBox="1"/>
          <p:nvPr/>
        </p:nvSpPr>
        <p:spPr>
          <a:xfrm>
            <a:off x="767325" y="2574325"/>
            <a:ext cx="83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Project Proposal and Definition</a:t>
            </a:r>
            <a:endParaRPr sz="700"/>
          </a:p>
        </p:txBody>
      </p:sp>
      <p:sp>
        <p:nvSpPr>
          <p:cNvPr id="314" name="Google Shape;314;p36"/>
          <p:cNvSpPr txBox="1"/>
          <p:nvPr/>
        </p:nvSpPr>
        <p:spPr>
          <a:xfrm>
            <a:off x="1577900" y="2855275"/>
            <a:ext cx="173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Requirements and Proof of Concept</a:t>
            </a:r>
            <a:endParaRPr sz="700"/>
          </a:p>
        </p:txBody>
      </p:sp>
      <p:sp>
        <p:nvSpPr>
          <p:cNvPr id="315" name="Google Shape;315;p36"/>
          <p:cNvSpPr txBox="1"/>
          <p:nvPr/>
        </p:nvSpPr>
        <p:spPr>
          <a:xfrm>
            <a:off x="3302250" y="3119525"/>
            <a:ext cx="173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Development</a:t>
            </a:r>
            <a:r>
              <a:rPr lang="en" sz="700"/>
              <a:t> Sprint Cycles + Testing</a:t>
            </a:r>
            <a:endParaRPr sz="700"/>
          </a:p>
        </p:txBody>
      </p:sp>
      <p:cxnSp>
        <p:nvCxnSpPr>
          <p:cNvPr id="316" name="Google Shape;316;p36"/>
          <p:cNvCxnSpPr/>
          <p:nvPr/>
        </p:nvCxnSpPr>
        <p:spPr>
          <a:xfrm>
            <a:off x="767150" y="2557150"/>
            <a:ext cx="9717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317" name="Google Shape;317;p36"/>
          <p:cNvCxnSpPr/>
          <p:nvPr/>
        </p:nvCxnSpPr>
        <p:spPr>
          <a:xfrm>
            <a:off x="1658500" y="2805550"/>
            <a:ext cx="15561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oval"/>
            <a:tailEnd len="med" w="med" type="triangle"/>
          </a:ln>
        </p:spPr>
      </p:cxnSp>
      <p:grpSp>
        <p:nvGrpSpPr>
          <p:cNvPr id="318" name="Google Shape;318;p36"/>
          <p:cNvGrpSpPr/>
          <p:nvPr/>
        </p:nvGrpSpPr>
        <p:grpSpPr>
          <a:xfrm>
            <a:off x="3364550" y="2464863"/>
            <a:ext cx="2809125" cy="681375"/>
            <a:chOff x="3364550" y="1853850"/>
            <a:chExt cx="2809125" cy="681375"/>
          </a:xfrm>
        </p:grpSpPr>
        <p:sp>
          <p:nvSpPr>
            <p:cNvPr id="319" name="Google Shape;319;p36"/>
            <p:cNvSpPr/>
            <p:nvPr/>
          </p:nvSpPr>
          <p:spPr>
            <a:xfrm>
              <a:off x="3364550" y="1853850"/>
              <a:ext cx="679500" cy="679500"/>
            </a:xfrm>
            <a:prstGeom prst="ellipse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4296650" y="1853850"/>
              <a:ext cx="679500" cy="679500"/>
            </a:xfrm>
            <a:prstGeom prst="ellipse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5228750" y="1853850"/>
              <a:ext cx="679500" cy="679500"/>
            </a:xfrm>
            <a:prstGeom prst="ellipse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" name="Google Shape;322;p36"/>
            <p:cNvCxnSpPr/>
            <p:nvPr/>
          </p:nvCxnSpPr>
          <p:spPr>
            <a:xfrm>
              <a:off x="3706775" y="2535225"/>
              <a:ext cx="24669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323" name="Google Shape;323;p36"/>
          <p:cNvCxnSpPr/>
          <p:nvPr/>
        </p:nvCxnSpPr>
        <p:spPr>
          <a:xfrm>
            <a:off x="6027300" y="3375400"/>
            <a:ext cx="15417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324" name="Google Shape;324;p36"/>
          <p:cNvSpPr txBox="1"/>
          <p:nvPr/>
        </p:nvSpPr>
        <p:spPr>
          <a:xfrm>
            <a:off x="6027300" y="3391963"/>
            <a:ext cx="173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Finalization and Deliverable Creation</a:t>
            </a:r>
            <a:endParaRPr sz="700"/>
          </a:p>
        </p:txBody>
      </p:sp>
      <p:cxnSp>
        <p:nvCxnSpPr>
          <p:cNvPr id="325" name="Google Shape;325;p36"/>
          <p:cNvCxnSpPr/>
          <p:nvPr/>
        </p:nvCxnSpPr>
        <p:spPr>
          <a:xfrm>
            <a:off x="7422775" y="3828375"/>
            <a:ext cx="898800" cy="0"/>
          </a:xfrm>
          <a:prstGeom prst="straightConnector1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326" name="Google Shape;326;p36"/>
          <p:cNvSpPr txBox="1"/>
          <p:nvPr/>
        </p:nvSpPr>
        <p:spPr>
          <a:xfrm>
            <a:off x="7412700" y="3924125"/>
            <a:ext cx="11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Presentation and Documentation</a:t>
            </a:r>
            <a:endParaRPr sz="700"/>
          </a:p>
        </p:txBody>
      </p:sp>
      <p:sp>
        <p:nvSpPr>
          <p:cNvPr id="327" name="Google Shape;327;p36"/>
          <p:cNvSpPr txBox="1"/>
          <p:nvPr>
            <p:ph idx="1" type="body"/>
          </p:nvPr>
        </p:nvSpPr>
        <p:spPr>
          <a:xfrm>
            <a:off x="779400" y="1830025"/>
            <a:ext cx="776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Project will follow a 9 week plan from ideation to presentation. With 3 agile sprint cycles for development and testing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593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Project Team &amp; Agenda</a:t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470638" y="3228475"/>
            <a:ext cx="805500" cy="805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5448200" y="2347075"/>
            <a:ext cx="143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Blake</a:t>
            </a:r>
            <a:r>
              <a:rPr lang="en" sz="1200">
                <a:solidFill>
                  <a:schemeClr val="dk2"/>
                </a:solidFill>
              </a:rPr>
              <a:t> </a:t>
            </a:r>
            <a:r>
              <a:rPr b="1" lang="en" sz="1200">
                <a:solidFill>
                  <a:schemeClr val="dk2"/>
                </a:solidFill>
              </a:rPr>
              <a:t>Graham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Program Manager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7111850" y="4216475"/>
            <a:ext cx="152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Austin High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Software Engineer</a:t>
            </a:r>
            <a:endParaRPr b="1" sz="1200">
              <a:solidFill>
                <a:schemeClr val="dk2"/>
              </a:solidFill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268225" y="4216475"/>
            <a:ext cx="189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Yusheng Jiang, PhD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Data Scientist II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Senior Data Analyst </a:t>
            </a:r>
            <a:endParaRPr sz="700"/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400" y="3228475"/>
            <a:ext cx="914400" cy="914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363600" y="2029300"/>
            <a:ext cx="4079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Project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introduction and scope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Data collection and Demo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Data prep and analysis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Summary and future opportunities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Questions and Answers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7157000" y="2347075"/>
            <a:ext cx="143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Ping Ji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Graphic Designer</a:t>
            </a:r>
            <a:endParaRPr b="1" sz="1200">
              <a:solidFill>
                <a:schemeClr val="dk2"/>
              </a:solidFill>
            </a:endParaRPr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400" y="1299125"/>
            <a:ext cx="914400" cy="914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0650" y="3228475"/>
            <a:ext cx="805500" cy="8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7038" y="1290013"/>
            <a:ext cx="932700" cy="932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331850" y="591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Passive Workout Assistant</a:t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331850" y="2649075"/>
            <a:ext cx="3077100" cy="17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370400" y="3277650"/>
            <a:ext cx="30000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Identify between 2-5 different workout activities type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Count repetition and sets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Output workout summary</a:t>
            </a:r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501050" y="2797075"/>
            <a:ext cx="20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Core Functionality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1" name="Google Shape;121;p16"/>
          <p:cNvCxnSpPr/>
          <p:nvPr/>
        </p:nvCxnSpPr>
        <p:spPr>
          <a:xfrm>
            <a:off x="676400" y="3191625"/>
            <a:ext cx="1395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849" y="636438"/>
            <a:ext cx="3012224" cy="438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/>
          <p:nvPr/>
        </p:nvSpPr>
        <p:spPr>
          <a:xfrm>
            <a:off x="3517675" y="2649125"/>
            <a:ext cx="2262900" cy="17331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3635850" y="3277650"/>
            <a:ext cx="20151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Sensortile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Sensortile cradle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Raspberry Pi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D3B45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Power for Sensortile</a:t>
            </a:r>
            <a:endParaRPr sz="12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3727525" y="2765625"/>
            <a:ext cx="20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Devices Required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6" name="Google Shape;126;p16"/>
          <p:cNvCxnSpPr/>
          <p:nvPr/>
        </p:nvCxnSpPr>
        <p:spPr>
          <a:xfrm>
            <a:off x="3874200" y="3191625"/>
            <a:ext cx="13956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16"/>
          <p:cNvSpPr txBox="1"/>
          <p:nvPr/>
        </p:nvSpPr>
        <p:spPr>
          <a:xfrm>
            <a:off x="370400" y="1580200"/>
            <a:ext cx="52299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Inspired by other projects that track athletic activity data capabilities and technology was defined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729450" y="599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132400" y="1625200"/>
            <a:ext cx="5448000" cy="25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unlimited resources, the Workout Assistant would handle voice commands, the ability to track athlete’s performance in many different exercises, and wifi connectivity to store workout results in a cloud based app.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Our MVP (Minimum Value Product) will focus on delivering the data processing / ML </a:t>
            </a:r>
            <a:r>
              <a:rPr lang="en"/>
              <a:t>components of the application.</a:t>
            </a:r>
            <a:endParaRPr/>
          </a:p>
        </p:txBody>
      </p:sp>
      <p:pic>
        <p:nvPicPr>
          <p:cNvPr descr="What Are Air Squats? Exercises, Benefits, and More" id="134" name="Google Shape;1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850" y="703948"/>
            <a:ext cx="1926425" cy="1926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umbbell Bench Press Form Gif - art-er" id="135" name="Google Shape;13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7850" y="2793550"/>
            <a:ext cx="1926425" cy="192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729450" y="587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And Software </a:t>
            </a:r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689400" y="5250650"/>
            <a:ext cx="7768800" cy="22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Collect SensorTile data from individuals completing workout activities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Import CSV or text files into a python-based Jupyter notebook, data exploration, including visualization and statistical moments calculation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Split data into training data and testing data by a ratio of 0.8 : 0.2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 data will be modeled by multiple classifiers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 data will be used to check the accuracy of the model, and evaluate the performance of the model to the whole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influence of a variable would be evaluated by comparing related coefficients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model with the best performance will be selected to predict the workout activity</a:t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854425" y="1658525"/>
            <a:ext cx="727500" cy="72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2960892" y="1658525"/>
            <a:ext cx="727500" cy="727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5028267" y="1658525"/>
            <a:ext cx="727500" cy="72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7173825" y="1658525"/>
            <a:ext cx="727500" cy="72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1875025" y="3447813"/>
            <a:ext cx="727500" cy="727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3981500" y="3447813"/>
            <a:ext cx="727500" cy="727500"/>
          </a:xfrm>
          <a:prstGeom prst="ellipse">
            <a:avLst/>
          </a:prstGeom>
          <a:solidFill>
            <a:srgbClr val="47D8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6087975" y="3447813"/>
            <a:ext cx="727500" cy="727500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400" y="1824500"/>
            <a:ext cx="395549" cy="39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6867" y="1824500"/>
            <a:ext cx="395549" cy="39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5421" y="1825679"/>
            <a:ext cx="393192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0975" y="1825675"/>
            <a:ext cx="393192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2175" y="3614975"/>
            <a:ext cx="393192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48650" y="3614975"/>
            <a:ext cx="393192" cy="39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55125" y="3614975"/>
            <a:ext cx="393192" cy="39319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 txBox="1"/>
          <p:nvPr/>
        </p:nvSpPr>
        <p:spPr>
          <a:xfrm>
            <a:off x="566725" y="2386025"/>
            <a:ext cx="1302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Collect Data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2673200" y="2386025"/>
            <a:ext cx="130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Import to Python Jupyter Notebook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4779663" y="2386025"/>
            <a:ext cx="130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Split Train &amp; Test data (0.8:0.2)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6886138" y="2386025"/>
            <a:ext cx="130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Model Training with Multiple Classifiers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1498527" y="4324113"/>
            <a:ext cx="148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Test data for Accuracy and Performance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3703863" y="4330738"/>
            <a:ext cx="130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Evaluate influence of Vars comparing coefficients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5867888" y="4324113"/>
            <a:ext cx="130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Select most performant model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3" name="Google Shape;163;p18"/>
          <p:cNvCxnSpPr/>
          <p:nvPr/>
        </p:nvCxnSpPr>
        <p:spPr>
          <a:xfrm>
            <a:off x="1717325" y="2047675"/>
            <a:ext cx="10827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8"/>
          <p:cNvCxnSpPr/>
          <p:nvPr/>
        </p:nvCxnSpPr>
        <p:spPr>
          <a:xfrm>
            <a:off x="3816988" y="2047675"/>
            <a:ext cx="10827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8"/>
          <p:cNvCxnSpPr/>
          <p:nvPr/>
        </p:nvCxnSpPr>
        <p:spPr>
          <a:xfrm>
            <a:off x="5916063" y="2047675"/>
            <a:ext cx="10827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8"/>
          <p:cNvCxnSpPr>
            <a:stCxn id="145" idx="6"/>
            <a:endCxn id="146" idx="2"/>
          </p:cNvCxnSpPr>
          <p:nvPr/>
        </p:nvCxnSpPr>
        <p:spPr>
          <a:xfrm flipH="1">
            <a:off x="1874925" y="2022275"/>
            <a:ext cx="6026400" cy="1789200"/>
          </a:xfrm>
          <a:prstGeom prst="bentConnector5">
            <a:avLst>
              <a:gd fmla="val -9130" name="adj1"/>
              <a:gd fmla="val 60062" name="adj2"/>
              <a:gd fmla="val 114183" name="adj3"/>
            </a:avLst>
          </a:prstGeom>
          <a:noFill/>
          <a:ln cap="flat" cmpd="sng" w="19050">
            <a:solidFill>
              <a:srgbClr val="B7B7B7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8"/>
          <p:cNvCxnSpPr/>
          <p:nvPr/>
        </p:nvCxnSpPr>
        <p:spPr>
          <a:xfrm>
            <a:off x="2750663" y="3815825"/>
            <a:ext cx="10827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8"/>
          <p:cNvCxnSpPr/>
          <p:nvPr/>
        </p:nvCxnSpPr>
        <p:spPr>
          <a:xfrm>
            <a:off x="4872838" y="3815825"/>
            <a:ext cx="10827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Collected Data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311700" y="1982875"/>
            <a:ext cx="4625100" cy="24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was collected by the SensorTile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SensorTile is holding in hand while workout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is transmitted through BLE from SensorTile to Raspberry Pi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20 sets x 30 reps of proper form’s data are recorded.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20 sets x 30 reps of improper form’s data are recorded as well for comparison/training purposes. </a:t>
            </a:r>
            <a:endParaRPr/>
          </a:p>
        </p:txBody>
      </p:sp>
      <p:sp>
        <p:nvSpPr>
          <p:cNvPr id="175" name="Google Shape;175;p19"/>
          <p:cNvSpPr txBox="1"/>
          <p:nvPr/>
        </p:nvSpPr>
        <p:spPr>
          <a:xfrm>
            <a:off x="5597250" y="1722475"/>
            <a:ext cx="32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2402" y="2960065"/>
            <a:ext cx="2025590" cy="151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6485583" y="1065479"/>
            <a:ext cx="1519231" cy="2025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725675" y="1382100"/>
            <a:ext cx="48189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83" name="Google Shape;183;p20" title="Sequence 01_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875" y="1922100"/>
            <a:ext cx="4818900" cy="271320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4" name="Google Shape;18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7400" y="1922100"/>
            <a:ext cx="2885512" cy="271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453900" y="0"/>
            <a:ext cx="48189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 and Cleaning</a:t>
            </a:r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0" y="463800"/>
            <a:ext cx="654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❏"/>
            </a:pPr>
            <a:r>
              <a:rPr lang="en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Data were collected in two formats: CSV files and text files with hexadecimal values</a:t>
            </a:r>
            <a:endParaRPr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❏"/>
            </a:pPr>
            <a:r>
              <a:rPr lang="en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Hexadecimal values were processed into decimal format using python code</a:t>
            </a:r>
            <a:endParaRPr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❏"/>
            </a:pPr>
            <a:r>
              <a:rPr lang="en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Both ends of the data were truncated</a:t>
            </a:r>
            <a:endParaRPr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500" y="2608750"/>
            <a:ext cx="3781425" cy="24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/>
        </p:nvSpPr>
        <p:spPr>
          <a:xfrm>
            <a:off x="6461600" y="4054800"/>
            <a:ext cx="9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ACC_X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625" y="1703300"/>
            <a:ext cx="4637940" cy="267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6096" y="1324525"/>
            <a:ext cx="4060029" cy="128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1"/>
          <p:cNvSpPr txBox="1"/>
          <p:nvPr/>
        </p:nvSpPr>
        <p:spPr>
          <a:xfrm>
            <a:off x="1418375" y="4455000"/>
            <a:ext cx="117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Raw Data</a:t>
            </a: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6769775" y="989975"/>
            <a:ext cx="199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Data in decimal format</a:t>
            </a: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